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handoutMasterIdLst>
    <p:handoutMasterId r:id="rId13"/>
  </p:handoutMasterIdLst>
  <p:sldIdLst>
    <p:sldId id="267" r:id="rId2"/>
    <p:sldId id="268" r:id="rId3"/>
    <p:sldId id="297" r:id="rId4"/>
    <p:sldId id="302" r:id="rId5"/>
    <p:sldId id="300" r:id="rId6"/>
    <p:sldId id="299" r:id="rId7"/>
    <p:sldId id="285" r:id="rId8"/>
    <p:sldId id="303" r:id="rId9"/>
    <p:sldId id="293" r:id="rId10"/>
    <p:sldId id="261" r:id="rId11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Kreta" initials="MK" lastIdx="9" clrIdx="0">
    <p:extLst>
      <p:ext uri="{19B8F6BF-5375-455C-9EA6-DF929625EA0E}">
        <p15:presenceInfo xmlns:p15="http://schemas.microsoft.com/office/powerpoint/2012/main" userId="Mary Kreta" providerId="None"/>
      </p:ext>
    </p:extLst>
  </p:cmAuthor>
  <p:cmAuthor id="2" name="Amy L Bristor" initials="ALB" lastIdx="4" clrIdx="1">
    <p:extLst>
      <p:ext uri="{19B8F6BF-5375-455C-9EA6-DF929625EA0E}">
        <p15:presenceInfo xmlns:p15="http://schemas.microsoft.com/office/powerpoint/2012/main" userId="Amy L Bris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5" autoAdjust="0"/>
    <p:restoredTop sz="94763"/>
  </p:normalViewPr>
  <p:slideViewPr>
    <p:cSldViewPr snapToGrid="0" snapToObjects="1">
      <p:cViewPr varScale="1">
        <p:scale>
          <a:sx n="67" d="100"/>
          <a:sy n="67" d="100"/>
        </p:scale>
        <p:origin x="6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A9B70E6E-37EC-48AA-B349-71704766BE6D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9D30D89B-51BD-4A2D-8718-A838C3A3F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87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CECA0089-8781-4AA4-B462-A4F254547A29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DFA3F577-F13D-418B-8741-47D00DB4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8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F577-F13D-418B-8741-47D00DB4D6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1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B0853-A5BE-E647-9E52-A052745C63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9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8E15F5-8C0B-4637-BB8C-ADC9B4334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25211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5E84B7-A966-431A-B191-773411E862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63E27D-58B9-4EA2-928D-049888F9C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F31A3-C26D-7247-8B52-CACA9F6A4E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0C0995-611E-FC48-9A51-301958E58101}"/>
              </a:ext>
            </a:extLst>
          </p:cNvPr>
          <p:cNvSpPr/>
          <p:nvPr userDrawn="1"/>
        </p:nvSpPr>
        <p:spPr>
          <a:xfrm>
            <a:off x="0" y="5923721"/>
            <a:ext cx="556591" cy="3737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F22456-67E3-FB4E-9154-3A6F3ACB0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527" y="5923722"/>
            <a:ext cx="1585877" cy="373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7041CE2-B61E-C644-AECD-9A329E0798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6869" y="2064992"/>
            <a:ext cx="4233702" cy="4195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AF36A1-C5F6-DA48-8B84-F62BD19DC658}"/>
              </a:ext>
            </a:extLst>
          </p:cNvPr>
          <p:cNvSpPr txBox="1"/>
          <p:nvPr userDrawn="1"/>
        </p:nvSpPr>
        <p:spPr>
          <a:xfrm>
            <a:off x="2224355" y="5972076"/>
            <a:ext cx="1494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Wisdom Script AI" pitchFamily="2" charset="0"/>
              </a:rPr>
              <a:t>Naturally Inspiring.</a:t>
            </a:r>
          </a:p>
        </p:txBody>
      </p:sp>
    </p:spTree>
    <p:extLst>
      <p:ext uri="{BB962C8B-B14F-4D97-AF65-F5344CB8AC3E}">
        <p14:creationId xmlns:p14="http://schemas.microsoft.com/office/powerpoint/2010/main" val="99125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DDD1AEC-06F3-C442-A3BF-0090D2FFA097}"/>
              </a:ext>
            </a:extLst>
          </p:cNvPr>
          <p:cNvSpPr/>
          <p:nvPr userDrawn="1"/>
        </p:nvSpPr>
        <p:spPr>
          <a:xfrm>
            <a:off x="0" y="0"/>
            <a:ext cx="45322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FFDE11E-A565-2240-B7FA-488115E6D647}"/>
              </a:ext>
            </a:extLst>
          </p:cNvPr>
          <p:cNvSpPr/>
          <p:nvPr userDrawn="1"/>
        </p:nvSpPr>
        <p:spPr>
          <a:xfrm>
            <a:off x="485863" y="3918689"/>
            <a:ext cx="8216537" cy="1834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DFB8F4D-D035-4676-8E19-3FC9D71A80C4}"/>
              </a:ext>
            </a:extLst>
          </p:cNvPr>
          <p:cNvSpPr/>
          <p:nvPr userDrawn="1"/>
        </p:nvSpPr>
        <p:spPr>
          <a:xfrm>
            <a:off x="496389" y="2037806"/>
            <a:ext cx="8216537" cy="1834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982050"/>
            <a:ext cx="78867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Any other subheads and descriptions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723C1B1C-EAAE-4438-9309-554CE231C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860135"/>
            <a:ext cx="7886700" cy="11219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C487694-F50D-B244-B7D8-B5C58EB26E5C}"/>
              </a:ext>
            </a:extLst>
          </p:cNvPr>
          <p:cNvSpPr/>
          <p:nvPr userDrawn="1"/>
        </p:nvSpPr>
        <p:spPr>
          <a:xfrm>
            <a:off x="8778240" y="6345394"/>
            <a:ext cx="365760" cy="2751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D507D40-7D91-024C-B4EC-0C76223FBB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2647" y="6323088"/>
            <a:ext cx="1471309" cy="346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953C8C-755D-1240-9768-D946073B836D}"/>
              </a:ext>
            </a:extLst>
          </p:cNvPr>
          <p:cNvSpPr txBox="1"/>
          <p:nvPr userDrawn="1"/>
        </p:nvSpPr>
        <p:spPr>
          <a:xfrm>
            <a:off x="5675223" y="6357944"/>
            <a:ext cx="1494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Wisdom Script AI" pitchFamily="2" charset="0"/>
              </a:rPr>
              <a:t>Naturally Inspiring.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 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Small caption or description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83464F-4A7A-A548-AD95-39D398577EF3}"/>
              </a:ext>
            </a:extLst>
          </p:cNvPr>
          <p:cNvSpPr/>
          <p:nvPr userDrawn="1"/>
        </p:nvSpPr>
        <p:spPr>
          <a:xfrm>
            <a:off x="8778240" y="6345394"/>
            <a:ext cx="365760" cy="2751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6A16330-E3D3-F94A-825D-C291ABB94E7E}"/>
              </a:ext>
            </a:extLst>
          </p:cNvPr>
          <p:cNvSpPr/>
          <p:nvPr userDrawn="1"/>
        </p:nvSpPr>
        <p:spPr>
          <a:xfrm>
            <a:off x="0" y="0"/>
            <a:ext cx="5096786" cy="365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B96801-F3EA-AA4D-B2EE-50EE802A9A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80241" y="6249805"/>
            <a:ext cx="1596119" cy="466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717641-05D6-E54D-866C-29409D20D551}"/>
              </a:ext>
            </a:extLst>
          </p:cNvPr>
          <p:cNvSpPr txBox="1"/>
          <p:nvPr userDrawn="1"/>
        </p:nvSpPr>
        <p:spPr>
          <a:xfrm>
            <a:off x="5673247" y="6359618"/>
            <a:ext cx="1494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Wisdom Script AI" pitchFamily="2" charset="0"/>
              </a:rPr>
              <a:t>Naturally Inspiring.</a:t>
            </a:r>
          </a:p>
        </p:txBody>
      </p:sp>
    </p:spTree>
    <p:extLst>
      <p:ext uri="{BB962C8B-B14F-4D97-AF65-F5344CB8AC3E}">
        <p14:creationId xmlns:p14="http://schemas.microsoft.com/office/powerpoint/2010/main" val="282815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89857"/>
            <a:ext cx="7886700" cy="1200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 content comparison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Small caption or description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Small caption or description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34E018A-B190-8C40-8C5F-A253E942EB62}"/>
              </a:ext>
            </a:extLst>
          </p:cNvPr>
          <p:cNvSpPr/>
          <p:nvPr userDrawn="1"/>
        </p:nvSpPr>
        <p:spPr>
          <a:xfrm>
            <a:off x="8778240" y="6345394"/>
            <a:ext cx="365760" cy="2751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72F4FC-73AD-5A48-BA11-75487C1C0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80241" y="6249805"/>
            <a:ext cx="1596119" cy="4662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06BD3E-8FC7-AC43-9D43-7DF5B60A79A4}"/>
              </a:ext>
            </a:extLst>
          </p:cNvPr>
          <p:cNvSpPr/>
          <p:nvPr userDrawn="1"/>
        </p:nvSpPr>
        <p:spPr>
          <a:xfrm>
            <a:off x="0" y="0"/>
            <a:ext cx="5096786" cy="365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3B6AE0D-940C-1A4A-888F-E3BF1C8EC26D}"/>
              </a:ext>
            </a:extLst>
          </p:cNvPr>
          <p:cNvSpPr txBox="1"/>
          <p:nvPr userDrawn="1"/>
        </p:nvSpPr>
        <p:spPr>
          <a:xfrm>
            <a:off x="5673247" y="6359618"/>
            <a:ext cx="1494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Wisdom Script AI" pitchFamily="2" charset="0"/>
              </a:rPr>
              <a:t>Naturally Inspiring.</a:t>
            </a: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31A3-C26D-7247-8B52-CACA9F6A4E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B5AB04-9E02-7C48-A61C-92726165347D}"/>
              </a:ext>
            </a:extLst>
          </p:cNvPr>
          <p:cNvSpPr/>
          <p:nvPr userDrawn="1"/>
        </p:nvSpPr>
        <p:spPr>
          <a:xfrm>
            <a:off x="8778240" y="6345394"/>
            <a:ext cx="365760" cy="2751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9D5793-A3CD-4A40-8BDE-172941620D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0241" y="6249805"/>
            <a:ext cx="1596119" cy="466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A4D593-ABEF-D34C-8F8F-A10455800588}"/>
              </a:ext>
            </a:extLst>
          </p:cNvPr>
          <p:cNvSpPr txBox="1"/>
          <p:nvPr userDrawn="1"/>
        </p:nvSpPr>
        <p:spPr>
          <a:xfrm>
            <a:off x="5673247" y="6359618"/>
            <a:ext cx="1494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Wisdom Script AI" pitchFamily="2" charset="0"/>
              </a:rPr>
              <a:t>Naturally Inspiring.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main poi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CA" dirty="0"/>
              <a:t>M</a:t>
            </a:r>
            <a:r>
              <a:rPr lang="en-US" dirty="0" err="1"/>
              <a:t>ain</a:t>
            </a:r>
            <a:r>
              <a:rPr lang="en-US" dirty="0"/>
              <a:t> points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CA" dirty="0"/>
              <a:t>Small description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688422" cy="365125"/>
          </a:xfrm>
          <a:prstGeom prst="rect">
            <a:avLst/>
          </a:prstGeom>
        </p:spPr>
        <p:txBody>
          <a:bodyPr/>
          <a:lstStyle/>
          <a:p>
            <a:fld id="{87319040-C997-074E-BEC6-39F695C832CF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31A3-C26D-7247-8B52-CACA9F6A4E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C30E96F-C522-4C4F-8048-0B7BA87F47EA}"/>
              </a:ext>
            </a:extLst>
          </p:cNvPr>
          <p:cNvSpPr/>
          <p:nvPr userDrawn="1"/>
        </p:nvSpPr>
        <p:spPr>
          <a:xfrm>
            <a:off x="0" y="1526650"/>
            <a:ext cx="198783" cy="33554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DACAF3D-39F9-B444-A75E-C95A06C8A2A0}"/>
              </a:ext>
            </a:extLst>
          </p:cNvPr>
          <p:cNvSpPr/>
          <p:nvPr userDrawn="1"/>
        </p:nvSpPr>
        <p:spPr>
          <a:xfrm>
            <a:off x="8778240" y="6345394"/>
            <a:ext cx="365760" cy="2751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DEC4E1-5B53-A242-885F-C1B57D26E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2647" y="6323088"/>
            <a:ext cx="1471309" cy="3467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85949C-B42B-0A41-93CA-8746059DFB1B}"/>
              </a:ext>
            </a:extLst>
          </p:cNvPr>
          <p:cNvSpPr txBox="1"/>
          <p:nvPr userDrawn="1"/>
        </p:nvSpPr>
        <p:spPr>
          <a:xfrm>
            <a:off x="5673247" y="6359618"/>
            <a:ext cx="1494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Wisdom Script AI" pitchFamily="2" charset="0"/>
              </a:rPr>
              <a:t>Naturally Inspiring.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A1C798B-5F67-E049-86AF-8F9FA3DD770C}"/>
              </a:ext>
            </a:extLst>
          </p:cNvPr>
          <p:cNvSpPr/>
          <p:nvPr userDrawn="1"/>
        </p:nvSpPr>
        <p:spPr>
          <a:xfrm>
            <a:off x="3816626" y="0"/>
            <a:ext cx="53273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31A3-C26D-7247-8B52-CACA9F6A4E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xmlns="" id="{2D04C114-FCBA-3749-9256-0D7B459CF1C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075113" y="1236663"/>
            <a:ext cx="4827587" cy="44783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A633AC9-4755-C74A-8CCE-F6C13E483F6D}"/>
              </a:ext>
            </a:extLst>
          </p:cNvPr>
          <p:cNvSpPr/>
          <p:nvPr userDrawn="1"/>
        </p:nvSpPr>
        <p:spPr>
          <a:xfrm>
            <a:off x="8778240" y="6345394"/>
            <a:ext cx="365760" cy="2751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04D132-18CD-FA46-9764-A373FD0F7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2647" y="6323088"/>
            <a:ext cx="1471309" cy="3467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C70148-9B40-D148-A9E7-25593CBB7700}"/>
              </a:ext>
            </a:extLst>
          </p:cNvPr>
          <p:cNvSpPr txBox="1"/>
          <p:nvPr userDrawn="1"/>
        </p:nvSpPr>
        <p:spPr>
          <a:xfrm>
            <a:off x="5673247" y="6359618"/>
            <a:ext cx="1494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Wisdom Script AI" pitchFamily="2" charset="0"/>
              </a:rPr>
              <a:t>Naturally Inspiring.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D01F82D2-91F8-4A65-A90F-E996CBA39D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6311" y="543698"/>
            <a:ext cx="8089900" cy="492536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CBE060-B8AE-4C96-B63F-885146343B1E}"/>
              </a:ext>
            </a:extLst>
          </p:cNvPr>
          <p:cNvSpPr/>
          <p:nvPr userDrawn="1"/>
        </p:nvSpPr>
        <p:spPr>
          <a:xfrm>
            <a:off x="556311" y="5609968"/>
            <a:ext cx="8114354" cy="60548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B6A458-1AE2-D640-9781-C578E7EE8452}"/>
              </a:ext>
            </a:extLst>
          </p:cNvPr>
          <p:cNvSpPr/>
          <p:nvPr userDrawn="1"/>
        </p:nvSpPr>
        <p:spPr>
          <a:xfrm>
            <a:off x="8778240" y="6345394"/>
            <a:ext cx="365760" cy="2751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0E8D10-883B-214D-A872-5F74B9860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80241" y="6249805"/>
            <a:ext cx="1596119" cy="4662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FC5D0A-FD6B-F34F-AA46-4CBC2357B11C}"/>
              </a:ext>
            </a:extLst>
          </p:cNvPr>
          <p:cNvSpPr/>
          <p:nvPr userDrawn="1"/>
        </p:nvSpPr>
        <p:spPr>
          <a:xfrm>
            <a:off x="0" y="0"/>
            <a:ext cx="5096786" cy="365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21BF50-BFAB-2B45-9EAE-329FC279234A}"/>
              </a:ext>
            </a:extLst>
          </p:cNvPr>
          <p:cNvSpPr txBox="1"/>
          <p:nvPr userDrawn="1"/>
        </p:nvSpPr>
        <p:spPr>
          <a:xfrm>
            <a:off x="5673247" y="6359618"/>
            <a:ext cx="1494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Wisdom Script AI" pitchFamily="2" charset="0"/>
              </a:rPr>
              <a:t>Naturally Inspiring.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2985" y="376518"/>
            <a:ext cx="8417528" cy="5484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en-US" dirty="0" smtClean="0"/>
              <a:t>Photo can be inserted here.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250907" y="3052762"/>
            <a:ext cx="1893094" cy="2137803"/>
          </a:xfrm>
          <a:prstGeom prst="rect">
            <a:avLst/>
          </a:prstGeom>
          <a:solidFill>
            <a:schemeClr val="bg1"/>
          </a:solidFill>
        </p:spPr>
        <p:txBody>
          <a:bodyPr lIns="137160" tIns="91440" rIns="182880" bIns="91440">
            <a:no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883" indent="0" algn="l">
              <a:buNone/>
              <a:defRPr>
                <a:solidFill>
                  <a:schemeClr val="tx1"/>
                </a:solidFill>
              </a:defRPr>
            </a:lvl2pPr>
            <a:lvl3pPr marL="685765" indent="0" algn="l">
              <a:buNone/>
              <a:defRPr>
                <a:solidFill>
                  <a:schemeClr val="tx1"/>
                </a:solidFill>
              </a:defRPr>
            </a:lvl3pPr>
            <a:lvl4pPr marL="1028648" indent="0" algn="l">
              <a:buNone/>
              <a:defRPr>
                <a:solidFill>
                  <a:schemeClr val="tx1"/>
                </a:solidFill>
              </a:defRPr>
            </a:lvl4pPr>
            <a:lvl5pPr marL="1371532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Small description of photo can be added here.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063488" y="6372938"/>
            <a:ext cx="1113182" cy="27699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5C47E52F-5E7A-C547-A06E-C031E9E5C17C}" type="datetime1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6760" y="6372938"/>
            <a:ext cx="617397" cy="276999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AFC40F01-AD32-0148-8B4C-427B5A4383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6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8456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Trebuchet MS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5"/>
            <a:ext cx="443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Trebuchet MS Regular" charset="0"/>
              </a:defRPr>
            </a:lvl1pPr>
          </a:lstStyle>
          <a:p>
            <a:fld id="{D37F31A3-C26D-7247-8B52-CACA9F6A4E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5" r:id="rId2"/>
    <p:sldLayoutId id="2147483683" r:id="rId3"/>
    <p:sldLayoutId id="2147483676" r:id="rId4"/>
    <p:sldLayoutId id="2147483679" r:id="rId5"/>
    <p:sldLayoutId id="2147483680" r:id="rId6"/>
    <p:sldLayoutId id="2147483681" r:id="rId7"/>
    <p:sldLayoutId id="2147483678" r:id="rId8"/>
    <p:sldLayoutId id="2147483684" r:id="rId9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bg1"/>
          </a:solidFill>
          <a:latin typeface="Trebuchet MS Regular" charset="0"/>
          <a:ea typeface="+mj-ea"/>
          <a:cs typeface="+mj-cs"/>
        </a:defRPr>
      </a:lvl1pPr>
    </p:titleStyle>
    <p:bodyStyle>
      <a:lvl1pPr marL="0" indent="0" algn="l" defTabSz="685766" rtl="0" eaLnBrk="1" latinLnBrk="0" hangingPunct="1">
        <a:lnSpc>
          <a:spcPct val="90000"/>
        </a:lnSpc>
        <a:spcBef>
          <a:spcPts val="750"/>
        </a:spcBef>
        <a:buFont typeface="Arial"/>
        <a:buNone/>
        <a:defRPr sz="2100" b="0" i="0" kern="1200">
          <a:solidFill>
            <a:schemeClr val="bg1"/>
          </a:solidFill>
          <a:latin typeface="Trebuchet MS Regular" charset="0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bg1"/>
          </a:solidFill>
          <a:latin typeface="Trebuchet MS Regular" charset="0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bg1"/>
          </a:solidFill>
          <a:latin typeface="Trebuchet MS Regular" charset="0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bg1"/>
          </a:solidFill>
          <a:latin typeface="Trebuchet MS Regular" charset="0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bg1"/>
          </a:solidFill>
          <a:latin typeface="Trebuchet MS Regular" charset="0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114482-EA5D-497B-A19D-47B6CEEA4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596533" cy="3717344"/>
          </a:xfrm>
        </p:spPr>
        <p:txBody>
          <a:bodyPr/>
          <a:lstStyle/>
          <a:p>
            <a:pPr algn="ctr"/>
            <a:r>
              <a:rPr lang="en-CA" dirty="0" smtClean="0">
                <a:latin typeface="Trebuchet MS" panose="020B0603020202020204" pitchFamily="34" charset="0"/>
              </a:rPr>
              <a:t>University of Alaska Fairbanks</a:t>
            </a: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sz="2800" b="0" dirty="0" smtClean="0">
                <a:latin typeface="Trebuchet MS" panose="020B0603020202020204" pitchFamily="34" charset="0"/>
              </a:rPr>
              <a:t>Office of Admissions</a:t>
            </a:r>
            <a:br>
              <a:rPr lang="en-CA" sz="2800" b="0" dirty="0" smtClean="0">
                <a:latin typeface="Trebuchet MS" panose="020B0603020202020204" pitchFamily="34" charset="0"/>
              </a:rPr>
            </a:br>
            <a:r>
              <a:rPr lang="en-CA" sz="1800" b="0" dirty="0" smtClean="0">
                <a:latin typeface="Trebuchet MS" panose="020B0603020202020204" pitchFamily="34" charset="0"/>
              </a:rPr>
              <a:t>uaf-admission@alaska.edu</a:t>
            </a:r>
            <a:br>
              <a:rPr lang="en-CA" sz="1800" b="0" dirty="0" smtClean="0">
                <a:latin typeface="Trebuchet MS" panose="020B0603020202020204" pitchFamily="34" charset="0"/>
              </a:rPr>
            </a:br>
            <a:r>
              <a:rPr lang="en-CA" sz="2000" b="0" dirty="0" smtClean="0"/>
              <a:t/>
            </a:r>
            <a:br>
              <a:rPr lang="en-CA" sz="2000" b="0" dirty="0" smtClean="0"/>
            </a:br>
            <a:r>
              <a:rPr lang="en-CA" sz="3200" b="0" dirty="0"/>
              <a:t/>
            </a:r>
            <a:br>
              <a:rPr lang="en-CA" sz="3200" b="0" dirty="0"/>
            </a:br>
            <a:endParaRPr lang="en-US" sz="32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D2875E-C989-8042-BA21-1E218FA80081}"/>
              </a:ext>
            </a:extLst>
          </p:cNvPr>
          <p:cNvSpPr txBox="1"/>
          <p:nvPr/>
        </p:nvSpPr>
        <p:spPr>
          <a:xfrm>
            <a:off x="2159000" y="2048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411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"/>
          <a:stretch/>
        </p:blipFill>
        <p:spPr>
          <a:xfrm>
            <a:off x="200024" y="171450"/>
            <a:ext cx="8763001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9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/>
          <a:stretch/>
        </p:blipFill>
        <p:spPr>
          <a:xfrm>
            <a:off x="142875" y="152400"/>
            <a:ext cx="8839198" cy="601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64C2D-3ABD-214C-B14D-4CDD8661F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152400"/>
            <a:ext cx="3102769" cy="447675"/>
          </a:xfrm>
          <a:solidFill>
            <a:schemeClr val="tx2"/>
          </a:solidFill>
        </p:spPr>
        <p:txBody>
          <a:bodyPr/>
          <a:lstStyle/>
          <a:p>
            <a:r>
              <a:rPr lang="en-US" dirty="0" smtClean="0">
                <a:latin typeface="Trebuchet MS" panose="020B0603020202020204" pitchFamily="34" charset="0"/>
              </a:rPr>
              <a:t>QUICK FACTS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E63517-1535-054C-90DE-E2F09ACAA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6466" y="1066799"/>
            <a:ext cx="3513533" cy="5100699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 panose="020B0603020202020204" pitchFamily="34" charset="0"/>
              </a:rPr>
              <a:t>Year established: 1917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 panose="020B0603020202020204" pitchFamily="34" charset="0"/>
              </a:rPr>
              <a:t>Total enrollment: 8,720</a:t>
            </a:r>
            <a:br>
              <a:rPr lang="en-US" dirty="0" smtClean="0">
                <a:latin typeface="Trebuchet MS" panose="020B0603020202020204" pitchFamily="34" charset="0"/>
              </a:rPr>
            </a:br>
            <a:r>
              <a:rPr lang="en-US" dirty="0" smtClean="0">
                <a:latin typeface="Trebuchet MS" panose="020B0603020202020204" pitchFamily="34" charset="0"/>
              </a:rPr>
              <a:t>Fairbanks campus: 5,667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 panose="020B0603020202020204" pitchFamily="34" charset="0"/>
              </a:rPr>
              <a:t>Student-faculty ratio: 11 to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 panose="020B0603020202020204" pitchFamily="34" charset="0"/>
              </a:rPr>
              <a:t>Size </a:t>
            </a:r>
            <a:r>
              <a:rPr lang="en-US" dirty="0">
                <a:latin typeface="Trebuchet MS" panose="020B0603020202020204" pitchFamily="34" charset="0"/>
              </a:rPr>
              <a:t>of Fairbanks campus: 2,250 </a:t>
            </a:r>
            <a:r>
              <a:rPr lang="en-US" dirty="0" smtClean="0">
                <a:latin typeface="Trebuchet MS" panose="020B0603020202020204" pitchFamily="34" charset="0"/>
              </a:rPr>
              <a:t>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 panose="020B0603020202020204" pitchFamily="34" charset="0"/>
              </a:rPr>
              <a:t>Top five home states of all undergrad students: Alaska, Washington, California, Florida, Texas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 panose="020B0603020202020204" pitchFamily="34" charset="0"/>
              </a:rPr>
              <a:t>Student clubs: 140+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 panose="020B0603020202020204" pitchFamily="34" charset="0"/>
              </a:rPr>
              <a:t>Mammoth </a:t>
            </a:r>
            <a:r>
              <a:rPr lang="en-US" dirty="0">
                <a:latin typeface="Trebuchet MS" panose="020B0603020202020204" pitchFamily="34" charset="0"/>
              </a:rPr>
              <a:t>tusks buried somewhere </a:t>
            </a:r>
            <a:r>
              <a:rPr lang="en-US" dirty="0" smtClean="0">
                <a:latin typeface="Trebuchet MS" panose="020B0603020202020204" pitchFamily="34" charset="0"/>
              </a:rPr>
              <a:t>on Fairbanks </a:t>
            </a:r>
            <a:r>
              <a:rPr lang="en-US" dirty="0">
                <a:latin typeface="Trebuchet MS" panose="020B0603020202020204" pitchFamily="34" charset="0"/>
              </a:rPr>
              <a:t>campus in 1938: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Oddly large number of Thai restaurants </a:t>
            </a:r>
            <a:r>
              <a:rPr lang="en-US" dirty="0" smtClean="0">
                <a:latin typeface="Trebuchet MS" panose="020B0603020202020204" pitchFamily="34" charset="0"/>
              </a:rPr>
              <a:t>in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smtClean="0">
                <a:latin typeface="Trebuchet MS" panose="020B0603020202020204" pitchFamily="34" charset="0"/>
              </a:rPr>
              <a:t>Fairbanks</a:t>
            </a:r>
            <a:r>
              <a:rPr lang="en-US" dirty="0">
                <a:latin typeface="Trebuchet MS" panose="020B0603020202020204" pitchFamily="34" charset="0"/>
              </a:rPr>
              <a:t>: 15, at last </a:t>
            </a:r>
            <a:r>
              <a:rPr lang="en-US" dirty="0" smtClean="0">
                <a:latin typeface="Trebuchet MS" panose="020B0603020202020204" pitchFamily="34" charset="0"/>
              </a:rPr>
              <a:t>count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897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" b="948"/>
          <a:stretch>
            <a:fillRect/>
          </a:stretch>
        </p:blipFill>
        <p:spPr>
          <a:xfrm>
            <a:off x="224321" y="180975"/>
            <a:ext cx="8717642" cy="5680081"/>
          </a:xfrm>
        </p:spPr>
      </p:pic>
      <p:sp>
        <p:nvSpPr>
          <p:cNvPr id="2" name="Rectangle 1"/>
          <p:cNvSpPr/>
          <p:nvPr/>
        </p:nvSpPr>
        <p:spPr>
          <a:xfrm>
            <a:off x="367665" y="314461"/>
            <a:ext cx="83858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orld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leader in climate change and Arctic research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  <a:b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eceives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over 100 million dollars in research funding annually – this is unique given that we only have 5,667 students on the Fairbanks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campus.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Alaska’s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only Land, Sea and Space Grant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University.</a:t>
            </a:r>
            <a:b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Provides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hands-on learning experience in the vast, dynamic laboratory that is Alaska.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 flipH="1">
            <a:off x="9144001" y="2832336"/>
            <a:ext cx="1662544" cy="235823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884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142875"/>
            <a:ext cx="8829675" cy="58864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448" y="4551997"/>
            <a:ext cx="8829675" cy="14773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Tristan Van </a:t>
            </a:r>
            <a:r>
              <a:rPr lang="en-US" dirty="0" err="1">
                <a:latin typeface="Trebuchet MS" panose="020B0603020202020204" pitchFamily="34" charset="0"/>
              </a:rPr>
              <a:t>Cise</a:t>
            </a:r>
            <a:r>
              <a:rPr lang="en-US" dirty="0">
                <a:latin typeface="Trebuchet MS" panose="020B0603020202020204" pitchFamily="34" charset="0"/>
              </a:rPr>
              <a:t> helped UAF’s cyber security team win a regional contest and take second in one event at the nationals in Florida. Van </a:t>
            </a:r>
            <a:r>
              <a:rPr lang="en-US" dirty="0" err="1">
                <a:latin typeface="Trebuchet MS" panose="020B0603020202020204" pitchFamily="34" charset="0"/>
              </a:rPr>
              <a:t>Cise</a:t>
            </a:r>
            <a:r>
              <a:rPr lang="en-US" dirty="0">
                <a:latin typeface="Trebuchet MS" panose="020B0603020202020204" pitchFamily="34" charset="0"/>
              </a:rPr>
              <a:t>, a computer science major from Sitka, enjoys UAF’s small program and the close-knit cyber security team. “</a:t>
            </a:r>
            <a:r>
              <a:rPr lang="en-US" b="1" dirty="0">
                <a:latin typeface="Trebuchet MS" panose="020B0603020202020204" pitchFamily="34" charset="0"/>
              </a:rPr>
              <a:t>You get to know each other and it’s good having that team dynamic, trusting your team’s competence. It’s been a lot of fun,” </a:t>
            </a:r>
            <a:r>
              <a:rPr lang="en-US" dirty="0">
                <a:latin typeface="Trebuchet MS" panose="020B0603020202020204" pitchFamily="34" charset="0"/>
              </a:rPr>
              <a:t>he said.</a:t>
            </a:r>
          </a:p>
        </p:txBody>
      </p:sp>
    </p:spTree>
    <p:extLst>
      <p:ext uri="{BB962C8B-B14F-4D97-AF65-F5344CB8AC3E}">
        <p14:creationId xmlns:p14="http://schemas.microsoft.com/office/powerpoint/2010/main" val="216984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9139"/>
          <a:stretch/>
        </p:blipFill>
        <p:spPr>
          <a:xfrm>
            <a:off x="3139038" y="1737001"/>
            <a:ext cx="5871612" cy="41771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4519" y="489857"/>
            <a:ext cx="6430711" cy="120083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Courier"/>
              </a:rPr>
              <a:t>Undergraduate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Courier"/>
              </a:rPr>
              <a:t>Research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Courier"/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Courier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Courier"/>
              </a:rPr>
              <a:t>and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Courier"/>
              </a:rPr>
              <a:t>Scholarly Activity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540" y="364354"/>
            <a:ext cx="2814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Courier"/>
              </a:rPr>
              <a:t>URSA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96882" y="5974214"/>
            <a:ext cx="5299043" cy="626612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Trebuchet MS" panose="020B0603020202020204" pitchFamily="34" charset="0"/>
              </a:rPr>
              <a:t>41</a:t>
            </a:r>
            <a:r>
              <a:rPr lang="en-US" dirty="0">
                <a:latin typeface="Trebuchet MS" panose="020B0603020202020204" pitchFamily="34" charset="0"/>
              </a:rPr>
              <a:t>% of all students at UAF participate in research or creative activities during their time at </a:t>
            </a:r>
            <a:r>
              <a:rPr lang="en-US" dirty="0" smtClean="0">
                <a:latin typeface="Trebuchet MS" panose="020B0603020202020204" pitchFamily="34" charset="0"/>
              </a:rPr>
              <a:t>UAF.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881" y="1737001"/>
            <a:ext cx="2889219" cy="375487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rebuchet MS" panose="020B0603020202020204" pitchFamily="34" charset="0"/>
                <a:cs typeface="Courier"/>
              </a:rPr>
              <a:t>In 2017, awarded ~$300K for:</a:t>
            </a:r>
            <a:endParaRPr lang="en-US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students to conduct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students to pursue creative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students to travel to present work at professional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faculty to develop </a:t>
            </a:r>
            <a:r>
              <a:rPr lang="en-US" dirty="0" smtClean="0">
                <a:latin typeface="Trebuchet MS" panose="020B0603020202020204" pitchFamily="34" charset="0"/>
              </a:rPr>
              <a:t/>
            </a:r>
            <a:br>
              <a:rPr lang="en-US" dirty="0" smtClean="0">
                <a:latin typeface="Trebuchet MS" panose="020B0603020202020204" pitchFamily="34" charset="0"/>
              </a:rPr>
            </a:br>
            <a:r>
              <a:rPr lang="en-US" dirty="0" smtClean="0">
                <a:latin typeface="Trebuchet MS" panose="020B0603020202020204" pitchFamily="34" charset="0"/>
              </a:rPr>
              <a:t>and implement</a:t>
            </a:r>
            <a:r>
              <a:rPr lang="en-US" dirty="0">
                <a:latin typeface="Trebuchet MS" panose="020B0603020202020204" pitchFamily="34" charset="0"/>
              </a:rPr>
              <a:t> </a:t>
            </a:r>
            <a:r>
              <a:rPr lang="en-US" dirty="0" smtClean="0">
                <a:latin typeface="Trebuchet MS" panose="020B0603020202020204" pitchFamily="34" charset="0"/>
              </a:rPr>
              <a:t/>
            </a:r>
            <a:br>
              <a:rPr lang="en-US" dirty="0" smtClean="0">
                <a:latin typeface="Trebuchet MS" panose="020B0603020202020204" pitchFamily="34" charset="0"/>
              </a:rPr>
            </a:br>
            <a:r>
              <a:rPr lang="en-US" dirty="0" smtClean="0">
                <a:latin typeface="Trebuchet MS" panose="020B0603020202020204" pitchFamily="34" charset="0"/>
              </a:rPr>
              <a:t>opportunities </a:t>
            </a:r>
            <a:r>
              <a:rPr lang="en-US" dirty="0">
                <a:latin typeface="Trebuchet MS" panose="020B0603020202020204" pitchFamily="34" charset="0"/>
              </a:rPr>
              <a:t>for research.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33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" b="1217"/>
          <a:stretch>
            <a:fillRect/>
          </a:stretch>
        </p:blipFill>
        <p:spPr>
          <a:xfrm>
            <a:off x="161858" y="950261"/>
            <a:ext cx="8787953" cy="5725893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886944" y="260261"/>
            <a:ext cx="2933206" cy="5045164"/>
          </a:xfrm>
          <a:gradFill>
            <a:gsLst>
              <a:gs pos="100000">
                <a:schemeClr val="tx1">
                  <a:lumMod val="20000"/>
                  <a:lumOff val="80000"/>
                </a:schemeClr>
              </a:gs>
              <a:gs pos="0">
                <a:schemeClr val="tx1">
                  <a:lumMod val="20000"/>
                  <a:lumOff val="80000"/>
                </a:schemeClr>
              </a:gs>
              <a:gs pos="95000">
                <a:schemeClr val="tx1">
                  <a:lumMod val="20000"/>
                  <a:lumOff val="80000"/>
                </a:schemeClr>
              </a:gs>
            </a:gsLst>
            <a:lin ang="5400000" scaled="1"/>
          </a:gradFill>
          <a:effectLst>
            <a:softEdge rad="0"/>
          </a:effectLst>
        </p:spPr>
        <p:txBody>
          <a:bodyPr/>
          <a:lstStyle/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“What a terrific opportunity Honors presents to gain unique access to community and tight knit cohort culture amongst likeminded students from all over c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ampus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. 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Often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, what attracts students to honors is how good it looks on a resume, but I would also point to the intensive advising, travel, favorable 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student-to-faculty ratios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and scholarship opportunities.” </a:t>
            </a:r>
          </a:p>
          <a:p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–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Alexander Hirsch, Director, Honors Program</a:t>
            </a:r>
          </a:p>
          <a:p>
            <a:endParaRPr lang="en-US" sz="1800" dirty="0">
              <a:solidFill>
                <a:schemeClr val="bg2">
                  <a:lumMod val="1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858" y="158139"/>
            <a:ext cx="5725086" cy="674777"/>
          </a:xfrm>
          <a:prstGeom prst="rect">
            <a:avLst/>
          </a:prstGeom>
        </p:spPr>
        <p:txBody>
          <a:bodyPr/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Trebuchet MS Regular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rebuchet MS" panose="020B0603020202020204" pitchFamily="34" charset="0"/>
              </a:rPr>
              <a:t>HONORS PROGRAM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7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" y="450055"/>
            <a:ext cx="5012146" cy="3216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8" y="3872473"/>
            <a:ext cx="2824162" cy="28241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8491" y="210810"/>
            <a:ext cx="38217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Housing for traditional students, graduate and non-traditional students, families as well as staff and faculty 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>
                <a:latin typeface="Trebuchet MS" panose="020B0603020202020204" pitchFamily="34" charset="0"/>
              </a:rPr>
              <a:t>Residence Life sponsors about 600 social activities each year, so there’s always something going on.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53" y="2750833"/>
            <a:ext cx="5139195" cy="342613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9732" y="466686"/>
            <a:ext cx="5725086" cy="674777"/>
          </a:xfrm>
          <a:prstGeom prst="rect">
            <a:avLst/>
          </a:prstGeom>
        </p:spPr>
        <p:txBody>
          <a:bodyPr/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Trebuchet MS Regular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rebuchet MS" panose="020B0603020202020204" pitchFamily="34" charset="0"/>
              </a:rPr>
              <a:t>RESIDENCE LIFE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8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5251" y="64256"/>
            <a:ext cx="8905874" cy="674777"/>
          </a:xfrm>
          <a:prstGeom prst="rect">
            <a:avLst/>
          </a:prstGeom>
        </p:spPr>
        <p:txBody>
          <a:bodyPr/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Trebuchet MS Regular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rebuchet MS" panose="020B0603020202020204" pitchFamily="34" charset="0"/>
              </a:rPr>
              <a:t>NANOOK TRADITIONS</a:t>
            </a: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874013"/>
            <a:ext cx="2943224" cy="1956537"/>
          </a:xfrm>
          <a:prstGeom prst="rect">
            <a:avLst/>
          </a:prstGeom>
        </p:spPr>
      </p:pic>
      <p:pic>
        <p:nvPicPr>
          <p:cNvPr id="7" name="Content Placeholder 3" descr="http://www.photos.uaf.edu/Events/Newest-Pics/i-sXgzGTV/0/X3/TP-16-4824-157-X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837" y="874013"/>
            <a:ext cx="2933888" cy="19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569" y="874013"/>
            <a:ext cx="2936483" cy="19565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1" y="2931091"/>
            <a:ext cx="2926862" cy="384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rebuchet MS" panose="020B0603020202020204" pitchFamily="34" charset="0"/>
              </a:rPr>
              <a:t>Starvation </a:t>
            </a:r>
            <a:r>
              <a:rPr lang="en-US" b="1" dirty="0" smtClean="0">
                <a:latin typeface="Trebuchet MS" panose="020B0603020202020204" pitchFamily="34" charset="0"/>
              </a:rPr>
              <a:t>Gulch</a:t>
            </a:r>
          </a:p>
          <a:p>
            <a:endParaRPr lang="en-US" sz="1000" dirty="0" smtClean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Founded </a:t>
            </a:r>
            <a:r>
              <a:rPr lang="en-US" dirty="0">
                <a:latin typeface="Trebuchet MS" panose="020B0603020202020204" pitchFamily="34" charset="0"/>
              </a:rPr>
              <a:t>in 1923, Starvations Gulch symbolizes the traditional passage of the torch of knowledge</a:t>
            </a:r>
            <a:r>
              <a:rPr lang="en-US" dirty="0" smtClean="0">
                <a:latin typeface="Trebuchet MS" panose="020B0603020202020204" pitchFamily="34" charset="0"/>
              </a:rPr>
              <a:t>.</a:t>
            </a:r>
          </a:p>
          <a:p>
            <a:endParaRPr lang="en-US" sz="1000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It’s a </a:t>
            </a:r>
            <a:r>
              <a:rPr lang="en-US" dirty="0">
                <a:latin typeface="Trebuchet MS" panose="020B0603020202020204" pitchFamily="34" charset="0"/>
              </a:rPr>
              <a:t>fierce competition between student organizations and departments on campus resulting in elaborate structures and </a:t>
            </a:r>
            <a:r>
              <a:rPr lang="en-US" dirty="0" smtClean="0">
                <a:latin typeface="Trebuchet MS" panose="020B0603020202020204" pitchFamily="34" charset="0"/>
              </a:rPr>
              <a:t>bonfires.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667375" y="6315075"/>
            <a:ext cx="1428750" cy="371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07837" y="2931091"/>
            <a:ext cx="2926862" cy="3570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Winter Carnival</a:t>
            </a:r>
          </a:p>
          <a:p>
            <a:endParaRPr lang="en-US" sz="1000" dirty="0" smtClean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Historically a celebration of the Governor's Cup hockey match, Winter </a:t>
            </a:r>
            <a:r>
              <a:rPr lang="en-US" dirty="0">
                <a:latin typeface="Trebuchet MS" panose="020B0603020202020204" pitchFamily="34" charset="0"/>
              </a:rPr>
              <a:t>Carnival is a way to break the </a:t>
            </a:r>
            <a:r>
              <a:rPr lang="en-US" dirty="0" smtClean="0">
                <a:latin typeface="Trebuchet MS" panose="020B0603020202020204" pitchFamily="34" charset="0"/>
              </a:rPr>
              <a:t>cabin fever feelings of </a:t>
            </a:r>
            <a:r>
              <a:rPr lang="en-US" dirty="0">
                <a:latin typeface="Trebuchet MS" panose="020B0603020202020204" pitchFamily="34" charset="0"/>
              </a:rPr>
              <a:t>winter with invigorating and entertaining activities in February ranging from ice climbing to dog mushing and everything in between.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3569" y="2931091"/>
            <a:ext cx="2926862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rebuchet MS" panose="020B0603020202020204" pitchFamily="34" charset="0"/>
              </a:rPr>
              <a:t>Springfest</a:t>
            </a:r>
            <a:endParaRPr lang="en-US" b="1" dirty="0" smtClean="0">
              <a:latin typeface="Trebuchet MS" panose="020B0603020202020204" pitchFamily="34" charset="0"/>
            </a:endParaRPr>
          </a:p>
          <a:p>
            <a:endParaRPr lang="en-US" sz="1000" dirty="0" smtClean="0">
              <a:latin typeface="Trebuchet MS" panose="020B0603020202020204" pitchFamily="34" charset="0"/>
            </a:endParaRPr>
          </a:p>
          <a:p>
            <a:r>
              <a:rPr lang="en-US" dirty="0" err="1" smtClean="0">
                <a:latin typeface="Trebuchet MS" panose="020B0603020202020204" pitchFamily="34" charset="0"/>
              </a:rPr>
              <a:t>Springfest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dirty="0">
                <a:latin typeface="Trebuchet MS" panose="020B0603020202020204" pitchFamily="34" charset="0"/>
              </a:rPr>
              <a:t>celebrates the close of the academic year and return of the midnight sun. </a:t>
            </a:r>
            <a:endParaRPr lang="en-US" dirty="0" smtClean="0">
              <a:latin typeface="Trebuchet MS" panose="020B0603020202020204" pitchFamily="34" charset="0"/>
            </a:endParaRPr>
          </a:p>
          <a:p>
            <a:endParaRPr lang="en-US" sz="1000" dirty="0">
              <a:latin typeface="Trebuchet MS" panose="020B0603020202020204" pitchFamily="34" charset="0"/>
            </a:endParaRPr>
          </a:p>
          <a:p>
            <a:r>
              <a:rPr lang="en-US" dirty="0">
                <a:latin typeface="Trebuchet MS" panose="020B0603020202020204" pitchFamily="34" charset="0"/>
              </a:rPr>
              <a:t>Prominent events include Mud Volleyball, the Dance Off, Melon </a:t>
            </a:r>
            <a:r>
              <a:rPr lang="en-US" dirty="0" smtClean="0">
                <a:latin typeface="Trebuchet MS" panose="020B0603020202020204" pitchFamily="34" charset="0"/>
              </a:rPr>
              <a:t>Drop, barbeque </a:t>
            </a:r>
            <a:r>
              <a:rPr lang="en-US" dirty="0">
                <a:latin typeface="Trebuchet MS" panose="020B0603020202020204" pitchFamily="34" charset="0"/>
              </a:rPr>
              <a:t>and </a:t>
            </a:r>
            <a:r>
              <a:rPr lang="en-US" dirty="0" err="1">
                <a:latin typeface="Trebuchet MS" panose="020B0603020202020204" pitchFamily="34" charset="0"/>
              </a:rPr>
              <a:t>SpringFest</a:t>
            </a:r>
            <a:r>
              <a:rPr lang="en-US" dirty="0">
                <a:latin typeface="Trebuchet MS" panose="020B0603020202020204" pitchFamily="34" charset="0"/>
              </a:rPr>
              <a:t> Service. </a:t>
            </a:r>
          </a:p>
        </p:txBody>
      </p:sp>
    </p:spTree>
    <p:extLst>
      <p:ext uri="{BB962C8B-B14F-4D97-AF65-F5344CB8AC3E}">
        <p14:creationId xmlns:p14="http://schemas.microsoft.com/office/powerpoint/2010/main" val="3685187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65129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NANOOK RECREATION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/>
            </a:r>
            <a:br>
              <a:rPr lang="en-US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</a:br>
            <a:endParaRPr lang="en-US" dirty="0">
              <a:solidFill>
                <a:schemeClr val="bg2">
                  <a:lumMod val="1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835" y="1967677"/>
            <a:ext cx="3017227" cy="545440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quipment rentals 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Campus activities and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vents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H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alf-day to week long trips throughout Alaska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Summer trips include wilderness backpacking,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day hikes, canoeing, sea kayaking, rock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climbing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and white water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rafting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Winter trips include snowshoeing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cross country skiing, dog mushing, ice climbing, winter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camping and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cabin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trips</a:t>
            </a:r>
          </a:p>
          <a:p>
            <a:endParaRPr lang="en-US" sz="1800" dirty="0">
              <a:solidFill>
                <a:schemeClr val="bg2">
                  <a:lumMod val="10000"/>
                </a:schemeClr>
              </a:solidFill>
              <a:latin typeface="Trebuchet MS" panose="020B0603020202020204" pitchFamily="34" charset="0"/>
            </a:endParaRPr>
          </a:p>
          <a:p>
            <a:endParaRPr lang="en-US" sz="1800" dirty="0">
              <a:solidFill>
                <a:schemeClr val="bg2">
                  <a:lumMod val="1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24084"/>
      </p:ext>
    </p:extLst>
  </p:cSld>
  <p:clrMapOvr>
    <a:masterClrMapping/>
  </p:clrMapOvr>
</p:sld>
</file>

<file path=ppt/theme/theme1.xml><?xml version="1.0" encoding="utf-8"?>
<a:theme xmlns:a="http://schemas.openxmlformats.org/drawingml/2006/main" name="UAF_theme_standard 2018">
  <a:themeElements>
    <a:clrScheme name="UAF brand colors">
      <a:dk1>
        <a:srgbClr val="236192"/>
      </a:dk1>
      <a:lt1>
        <a:srgbClr val="FFFFFF"/>
      </a:lt1>
      <a:dk2>
        <a:srgbClr val="FFCD00"/>
      </a:dk2>
      <a:lt2>
        <a:srgbClr val="D7D2CB"/>
      </a:lt2>
      <a:accent1>
        <a:srgbClr val="D35D00"/>
      </a:accent1>
      <a:accent2>
        <a:srgbClr val="007681"/>
      </a:accent2>
      <a:accent3>
        <a:srgbClr val="719949"/>
      </a:accent3>
      <a:accent4>
        <a:srgbClr val="65665C"/>
      </a:accent4>
      <a:accent5>
        <a:srgbClr val="613412"/>
      </a:accent5>
      <a:accent6>
        <a:srgbClr val="642667"/>
      </a:accent6>
      <a:hlink>
        <a:srgbClr val="236192"/>
      </a:hlink>
      <a:folHlink>
        <a:srgbClr val="C7C9C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F_theme_widescreen_2018" id="{DEC849F0-43F7-9B49-9341-EC61832A06DB}" vid="{4F595D12-6696-914B-A1B6-7B93E9D7C3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UAF_theme_widescreen_2018</Template>
  <TotalTime>8063</TotalTime>
  <Words>366</Words>
  <Application>Microsoft Office PowerPoint</Application>
  <PresentationFormat>On-screen Show (4:3)</PresentationFormat>
  <Paragraphs>53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Courier</vt:lpstr>
      <vt:lpstr>Trebuchet MS</vt:lpstr>
      <vt:lpstr>Trebuchet MS Regular</vt:lpstr>
      <vt:lpstr>Wisdom Script AI</vt:lpstr>
      <vt:lpstr>UAF_theme_standard 2018</vt:lpstr>
      <vt:lpstr>University of Alaska Fairbanks  Office of Admissions uaf-admission@alaska.edu   </vt:lpstr>
      <vt:lpstr>QUICK FACTS</vt:lpstr>
      <vt:lpstr>PowerPoint Presentation</vt:lpstr>
      <vt:lpstr>PowerPoint Presentation</vt:lpstr>
      <vt:lpstr>Undergraduate Research  and Scholarly Activity</vt:lpstr>
      <vt:lpstr>PowerPoint Presentation</vt:lpstr>
      <vt:lpstr>PowerPoint Presentation</vt:lpstr>
      <vt:lpstr>PowerPoint Presentation</vt:lpstr>
      <vt:lpstr>NANOOK RECREATION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Jessica R Skipper</cp:lastModifiedBy>
  <cp:revision>277</cp:revision>
  <cp:lastPrinted>2018-08-22T16:23:14Z</cp:lastPrinted>
  <dcterms:created xsi:type="dcterms:W3CDTF">2018-01-05T19:38:06Z</dcterms:created>
  <dcterms:modified xsi:type="dcterms:W3CDTF">2018-08-22T16:37:28Z</dcterms:modified>
</cp:coreProperties>
</file>